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71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1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35F0B-3C79-4B66-9449-8CC4C3C83875}" type="datetimeFigureOut">
              <a:rPr lang="en-ID" smtClean="0"/>
              <a:t>05/10/2026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6AFFF-0B51-449E-B79B-51D2FFAB476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12548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6AFFF-0B51-449E-B79B-51D2FFAB4769}" type="slidenum">
              <a:rPr lang="en-ID" smtClean="0"/>
              <a:t>14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25796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A46C9A8-FC7A-45CD-A1EE-B5E2177B428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DB3387-20AB-4152-BB09-CF3C8E81C18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C9A8-FC7A-45CD-A1EE-B5E2177B428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DB3387-20AB-4152-BB09-CF3C8E81C1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C9A8-FC7A-45CD-A1EE-B5E2177B428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2DB3387-20AB-4152-BB09-CF3C8E81C18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46C9A8-FC7A-45CD-A1EE-B5E2177B428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2DB3387-20AB-4152-BB09-CF3C8E81C1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A46C9A8-FC7A-45CD-A1EE-B5E2177B428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2DB3387-20AB-4152-BB09-CF3C8E81C18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C9A8-FC7A-45CD-A1EE-B5E2177B428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DB3387-20AB-4152-BB09-CF3C8E81C1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C9A8-FC7A-45CD-A1EE-B5E2177B428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DB3387-20AB-4152-BB09-CF3C8E81C1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C9A8-FC7A-45CD-A1EE-B5E2177B428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DB3387-20AB-4152-BB09-CF3C8E81C18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A46C9A8-FC7A-45CD-A1EE-B5E2177B428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2DB3387-20AB-4152-BB09-CF3C8E81C18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6C9A8-FC7A-45CD-A1EE-B5E2177B428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B3387-20AB-4152-BB09-CF3C8E81C1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A46C9A8-FC7A-45CD-A1EE-B5E2177B428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2DB3387-20AB-4152-BB09-CF3C8E81C18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46C9A8-FC7A-45CD-A1EE-B5E2177B428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2DB3387-20AB-4152-BB09-CF3C8E81C18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slideshare.net/bungaarr/psikologi-umum-psikologi-ilmu-faal#1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slideshare.net/bungaarr/psikologi-umum-psikologi-ilmu-faal#13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slideshare.net/bungaarr/psikologi-umum-psikologi-ilmu-faal#16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slideshare.net/bungaarr/psikologi-umum-psikologi-ilmu-faal#19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bungaarr/psikologi-umum-psikologi-ilmu-faal#24" TargetMode="External"/><Relationship Id="rId2" Type="http://schemas.openxmlformats.org/officeDocument/2006/relationships/hyperlink" Target="https://www.slideshare.net/bungaarr/psikologi-umum-psikologi-ilmu-faal#2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slideshare.net/bungaarr/psikologi-umum-psikologi-ilmu-faal#25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bungaarr/psikologi-umum-psikologi-ilmu-faal#2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slideshare.net/bungaarr/psikologi-umum-psikologi-ilmu-faal#28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share.net/bungaarr/psikologi-umum-psikologi-ilmu-faal#2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5696" y="2060848"/>
            <a:ext cx="6477000" cy="1828800"/>
          </a:xfrm>
        </p:spPr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SAP</a:t>
            </a:r>
          </a:p>
        </p:txBody>
      </p:sp>
    </p:spTree>
    <p:extLst>
      <p:ext uri="{BB962C8B-B14F-4D97-AF65-F5344CB8AC3E}">
        <p14:creationId xmlns:p14="http://schemas.microsoft.com/office/powerpoint/2010/main" val="2260360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" y="16288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1.Sir Charles Bell (1774-1842)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Lahir</a:t>
            </a:r>
            <a:r>
              <a:rPr lang="en-US" dirty="0"/>
              <a:t> di Edinburg </a:t>
            </a:r>
            <a:r>
              <a:rPr lang="en-US" dirty="0" err="1"/>
              <a:t>Skotlandia</a:t>
            </a:r>
            <a:r>
              <a:rPr lang="en-US" dirty="0"/>
              <a:t>.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bedah</a:t>
            </a:r>
            <a:r>
              <a:rPr lang="en-US" dirty="0"/>
              <a:t>,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anatomi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err="1"/>
              <a:t>Penemu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susunan</a:t>
            </a:r>
            <a:r>
              <a:rPr lang="en-US" dirty="0"/>
              <a:t> </a:t>
            </a:r>
            <a:r>
              <a:rPr lang="en-US" dirty="0" err="1"/>
              <a:t>syaraf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Bell-Magendie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2 </a:t>
            </a:r>
            <a:r>
              <a:rPr lang="en-US" dirty="0" err="1"/>
              <a:t>syaraf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sensoris</a:t>
            </a:r>
            <a:r>
              <a:rPr lang="en-US" dirty="0"/>
              <a:t> dan </a:t>
            </a:r>
            <a:r>
              <a:rPr lang="en-US" dirty="0" err="1"/>
              <a:t>motoris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sensoris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yang </a:t>
            </a:r>
            <a:r>
              <a:rPr lang="en-US" dirty="0" err="1"/>
              <a:t>menghantarkan</a:t>
            </a:r>
            <a:r>
              <a:rPr lang="en-US" dirty="0"/>
              <a:t> </a:t>
            </a:r>
            <a:r>
              <a:rPr lang="en-US" dirty="0" err="1"/>
              <a:t>impuls-impuls</a:t>
            </a:r>
            <a:r>
              <a:rPr lang="en-US" dirty="0"/>
              <a:t> yang di </a:t>
            </a:r>
            <a:r>
              <a:rPr lang="en-US" dirty="0" err="1"/>
              <a:t>peroleh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reseptor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(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penerima</a:t>
            </a:r>
            <a:r>
              <a:rPr lang="en-US" dirty="0"/>
              <a:t> </a:t>
            </a:r>
            <a:r>
              <a:rPr lang="en-US" dirty="0" err="1"/>
              <a:t>rangsang</a:t>
            </a:r>
            <a:r>
              <a:rPr lang="en-US" dirty="0"/>
              <a:t>)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susunan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Man of Science, Man of God: Charles Bell | The Institute for Creation  Research">
            <a:extLst>
              <a:ext uri="{FF2B5EF4-FFF2-40B4-BE49-F238E27FC236}">
                <a16:creationId xmlns:a16="http://schemas.microsoft.com/office/drawing/2014/main" id="{06CC557C-545C-48A2-A316-2278B8A4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824" y="4797152"/>
            <a:ext cx="2074527" cy="205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369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Motoris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yang </a:t>
            </a:r>
            <a:r>
              <a:rPr lang="en-US" dirty="0" err="1"/>
              <a:t>menghantarkan</a:t>
            </a:r>
            <a:r>
              <a:rPr lang="en-US" dirty="0"/>
              <a:t> </a:t>
            </a:r>
            <a:r>
              <a:rPr lang="en-US" dirty="0" err="1"/>
              <a:t>impuls-impuls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susunan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efektor</a:t>
            </a:r>
            <a:r>
              <a:rPr lang="en-US" dirty="0"/>
              <a:t> (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penggerak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kelenjar</a:t>
            </a:r>
            <a:r>
              <a:rPr lang="en-US" dirty="0"/>
              <a:t>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Penemuan</a:t>
            </a:r>
            <a:r>
              <a:rPr lang="en-US" dirty="0"/>
              <a:t> lain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indera</a:t>
            </a:r>
            <a:r>
              <a:rPr lang="en-US" dirty="0"/>
              <a:t> </a:t>
            </a:r>
            <a:r>
              <a:rPr lang="en-US" dirty="0" err="1"/>
              <a:t>keenam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kinestesia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indra</a:t>
            </a:r>
            <a:r>
              <a:rPr lang="en-US" dirty="0"/>
              <a:t> yang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yang </a:t>
            </a:r>
            <a:r>
              <a:rPr lang="en-US" dirty="0" err="1"/>
              <a:t>reseptornya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otot-otot</a:t>
            </a:r>
            <a:r>
              <a:rPr lang="en-US" dirty="0"/>
              <a:t>, </a:t>
            </a:r>
            <a:r>
              <a:rPr lang="en-US" dirty="0" err="1"/>
              <a:t>persambungan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labirin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indra</a:t>
            </a:r>
            <a:r>
              <a:rPr lang="en-US" dirty="0"/>
              <a:t> </a:t>
            </a:r>
            <a:r>
              <a:rPr lang="en-US" dirty="0" err="1"/>
              <a:t>pengecap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penyelidikan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Cochlea (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telinga</a:t>
            </a:r>
            <a:r>
              <a:rPr lang="en-US" dirty="0"/>
              <a:t>), </a:t>
            </a:r>
            <a:r>
              <a:rPr lang="en-US" dirty="0" err="1"/>
              <a:t>syaraf</a:t>
            </a:r>
            <a:r>
              <a:rPr lang="en-US" dirty="0"/>
              <a:t> yang </a:t>
            </a:r>
            <a:r>
              <a:rPr lang="en-US" dirty="0" err="1"/>
              <a:t>merespon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yang </a:t>
            </a:r>
            <a:r>
              <a:rPr lang="en-US" dirty="0" err="1"/>
              <a:t>bernada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tinggi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839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9393" y="1600200"/>
            <a:ext cx="8153400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2. Francois </a:t>
            </a:r>
            <a:r>
              <a:rPr lang="en-US" dirty="0" err="1"/>
              <a:t>Magendie</a:t>
            </a:r>
            <a:r>
              <a:rPr lang="en-US" dirty="0"/>
              <a:t> (1783-1855)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Sarjana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Perancis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err="1"/>
              <a:t>Penemu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majemuk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yang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sensoris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motoris</a:t>
            </a:r>
            <a:r>
              <a:rPr lang="en-US" dirty="0"/>
              <a:t> </a:t>
            </a:r>
            <a:r>
              <a:rPr lang="en-US" dirty="0" err="1"/>
              <a:t>sekaligus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Penemu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susunan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konduksi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,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bolak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  <p:pic>
        <p:nvPicPr>
          <p:cNvPr id="2050" name="Picture 2" descr="Francois Magendie, French physiologist - Stock Image - C026/9757 - Science  Photo Library">
            <a:extLst>
              <a:ext uri="{FF2B5EF4-FFF2-40B4-BE49-F238E27FC236}">
                <a16:creationId xmlns:a16="http://schemas.microsoft.com/office/drawing/2014/main" id="{A1BB436C-69DD-417E-94A7-018B6F71A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548619"/>
            <a:ext cx="1944216" cy="229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52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423848" cy="44958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3. Marshal Hall (1790-1857)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Sarjana</a:t>
            </a:r>
            <a:r>
              <a:rPr lang="en-US" dirty="0"/>
              <a:t> </a:t>
            </a:r>
            <a:r>
              <a:rPr lang="en-US" dirty="0" err="1"/>
              <a:t>Skotlandia</a:t>
            </a:r>
            <a:r>
              <a:rPr lang="en-US" dirty="0"/>
              <a:t>, </a:t>
            </a:r>
            <a:r>
              <a:rPr lang="en-US" dirty="0" err="1"/>
              <a:t>terkenal</a:t>
            </a:r>
            <a:r>
              <a:rPr lang="en-US" dirty="0"/>
              <a:t> </a:t>
            </a:r>
            <a:r>
              <a:rPr lang="en-US" dirty="0" err="1"/>
              <a:t>penelitiannya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reflek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Membedakan</a:t>
            </a:r>
            <a:r>
              <a:rPr lang="en-US" dirty="0"/>
              <a:t> 4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tubuh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- </a:t>
            </a:r>
            <a:r>
              <a:rPr lang="en-US" dirty="0" err="1"/>
              <a:t>Gerakan</a:t>
            </a:r>
            <a:r>
              <a:rPr lang="en-US" dirty="0"/>
              <a:t> yang </a:t>
            </a:r>
            <a:r>
              <a:rPr lang="en-US" dirty="0" err="1"/>
              <a:t>dikehendaki</a:t>
            </a:r>
            <a:r>
              <a:rPr lang="en-US" dirty="0"/>
              <a:t> (Voluntary Movement)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   -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pernafasan</a:t>
            </a:r>
            <a:r>
              <a:rPr lang="en-US" dirty="0"/>
              <a:t> (respiratory Movement)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pusatnya</a:t>
            </a:r>
            <a:r>
              <a:rPr lang="en-US" dirty="0"/>
              <a:t> di </a:t>
            </a:r>
            <a:r>
              <a:rPr lang="en-US" dirty="0" err="1"/>
              <a:t>sumsum</a:t>
            </a:r>
            <a:r>
              <a:rPr lang="en-US" dirty="0"/>
              <a:t> </a:t>
            </a:r>
            <a:r>
              <a:rPr lang="en-US" dirty="0" err="1"/>
              <a:t>penyambung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- </a:t>
            </a:r>
            <a:r>
              <a:rPr lang="en-US" dirty="0" err="1"/>
              <a:t>Gerakan</a:t>
            </a:r>
            <a:r>
              <a:rPr lang="en-US" dirty="0"/>
              <a:t> yang </a:t>
            </a:r>
            <a:r>
              <a:rPr lang="en-US" dirty="0" err="1"/>
              <a:t>tidk</a:t>
            </a:r>
            <a:r>
              <a:rPr lang="en-US" dirty="0"/>
              <a:t> </a:t>
            </a:r>
            <a:r>
              <a:rPr lang="en-US" dirty="0" err="1"/>
              <a:t>dikehendaki</a:t>
            </a:r>
            <a:r>
              <a:rPr lang="en-US" dirty="0"/>
              <a:t> (Involuntary Movement)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kepekaan</a:t>
            </a:r>
            <a:r>
              <a:rPr lang="en-US" dirty="0"/>
              <a:t> </a:t>
            </a:r>
            <a:r>
              <a:rPr lang="en-US" dirty="0" err="1"/>
              <a:t>otot-otot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rangsang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-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reflek</a:t>
            </a:r>
            <a:r>
              <a:rPr lang="en-US" dirty="0"/>
              <a:t>,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punggung</a:t>
            </a:r>
            <a:r>
              <a:rPr lang="en-US" dirty="0"/>
              <a:t> (spinal cord),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 </a:t>
            </a:r>
          </a:p>
        </p:txBody>
      </p:sp>
      <p:pic>
        <p:nvPicPr>
          <p:cNvPr id="3074" name="Picture 2" descr="Marshall Hall | Neurophysiology, Reflexes &amp; Nerve Impulses | Britannica">
            <a:extLst>
              <a:ext uri="{FF2B5EF4-FFF2-40B4-BE49-F238E27FC236}">
                <a16:creationId xmlns:a16="http://schemas.microsoft.com/office/drawing/2014/main" id="{765F5B05-AC8D-4509-9881-E1DEE2FFF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266" y="2348880"/>
            <a:ext cx="1719518" cy="250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57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hlinkClick r:id="rId2"/>
              </a:rPr>
              <a:t>4. Johannes Peter Muller</a:t>
            </a:r>
            <a:r>
              <a:rPr lang="en-US" dirty="0"/>
              <a:t> (1801-1858) </a:t>
            </a:r>
          </a:p>
          <a:p>
            <a:r>
              <a:rPr lang="en-US" sz="2600" dirty="0" err="1"/>
              <a:t>Terkenal</a:t>
            </a:r>
            <a:r>
              <a:rPr lang="en-US" sz="2600" dirty="0"/>
              <a:t> </a:t>
            </a: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dirty="0" err="1"/>
              <a:t>hukum</a:t>
            </a:r>
            <a:r>
              <a:rPr lang="en-US" sz="2600" dirty="0"/>
              <a:t> “</a:t>
            </a:r>
            <a:r>
              <a:rPr lang="en-US" sz="2600" dirty="0" err="1"/>
              <a:t>Energi</a:t>
            </a:r>
            <a:r>
              <a:rPr lang="en-US" sz="2600" dirty="0"/>
              <a:t> </a:t>
            </a:r>
            <a:r>
              <a:rPr lang="en-US" sz="2600" dirty="0" err="1"/>
              <a:t>Spesifik</a:t>
            </a:r>
            <a:r>
              <a:rPr lang="en-US" sz="2600" dirty="0"/>
              <a:t>” </a:t>
            </a:r>
          </a:p>
          <a:p>
            <a:pPr marL="0" indent="0">
              <a:buNone/>
            </a:pPr>
            <a:r>
              <a:rPr lang="en-US" sz="2600" dirty="0"/>
              <a:t>    pada </a:t>
            </a:r>
            <a:r>
              <a:rPr lang="en-US" sz="2600" dirty="0" err="1"/>
              <a:t>setiap</a:t>
            </a:r>
            <a:r>
              <a:rPr lang="en-US" sz="2600" dirty="0"/>
              <a:t> </a:t>
            </a:r>
            <a:r>
              <a:rPr lang="en-US" sz="2600" dirty="0" err="1"/>
              <a:t>indera</a:t>
            </a:r>
            <a:r>
              <a:rPr lang="en-US" sz="2600" dirty="0"/>
              <a:t> </a:t>
            </a:r>
            <a:r>
              <a:rPr lang="en-US" sz="2600" dirty="0" err="1"/>
              <a:t>hanya</a:t>
            </a:r>
            <a:r>
              <a:rPr lang="en-US" sz="2600" dirty="0"/>
              <a:t> </a:t>
            </a:r>
            <a:r>
              <a:rPr lang="en-US" sz="2600" dirty="0" err="1"/>
              <a:t>terjadi</a:t>
            </a:r>
            <a:r>
              <a:rPr lang="en-US" sz="2600" dirty="0"/>
              <a:t> </a:t>
            </a:r>
            <a:r>
              <a:rPr lang="en-US" sz="2600" dirty="0" err="1"/>
              <a:t>satu</a:t>
            </a:r>
            <a:r>
              <a:rPr lang="en-US" sz="2600" dirty="0"/>
              <a:t> </a:t>
            </a:r>
            <a:r>
              <a:rPr lang="en-US" sz="2600" dirty="0" err="1"/>
              <a:t>jenis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dirty="0" err="1"/>
              <a:t>penginderaan</a:t>
            </a:r>
            <a:r>
              <a:rPr lang="en-US" sz="2600" dirty="0"/>
              <a:t>,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tergantung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/>
              <a:t>jenis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dirty="0" err="1"/>
              <a:t>rangsangannya</a:t>
            </a:r>
            <a:r>
              <a:rPr lang="en-US" sz="2600" dirty="0"/>
              <a:t>. </a:t>
            </a:r>
          </a:p>
          <a:p>
            <a:r>
              <a:rPr lang="en-US" sz="2600" dirty="0" err="1"/>
              <a:t>Contoh</a:t>
            </a:r>
            <a:r>
              <a:rPr lang="en-US" sz="2600" dirty="0"/>
              <a:t>: Mata </a:t>
            </a:r>
            <a:r>
              <a:rPr lang="en-US" sz="2600" dirty="0" err="1"/>
              <a:t>Indera</a:t>
            </a:r>
            <a:r>
              <a:rPr lang="en-US" sz="2600" dirty="0"/>
              <a:t> </a:t>
            </a:r>
            <a:r>
              <a:rPr lang="en-US" sz="2600" dirty="0" err="1"/>
              <a:t>penglihatan</a:t>
            </a:r>
            <a:r>
              <a:rPr lang="en-US" sz="2600" dirty="0"/>
              <a:t>, </a:t>
            </a:r>
            <a:r>
              <a:rPr lang="en-US" sz="2600" dirty="0" err="1"/>
              <a:t>peka</a:t>
            </a:r>
            <a:r>
              <a:rPr lang="en-US" sz="2600" dirty="0"/>
              <a:t> </a:t>
            </a:r>
            <a:r>
              <a:rPr lang="en-US" sz="2600" dirty="0" err="1"/>
              <a:t>terhadap</a:t>
            </a:r>
            <a:r>
              <a:rPr lang="en-US" sz="2600" dirty="0"/>
              <a:t> </a:t>
            </a:r>
            <a:r>
              <a:rPr lang="en-US" sz="2600" dirty="0" err="1"/>
              <a:t>cahaya</a:t>
            </a:r>
            <a:r>
              <a:rPr lang="en-US" sz="2600" dirty="0"/>
              <a:t>. </a:t>
            </a:r>
            <a:r>
              <a:rPr lang="en-US" sz="2600" dirty="0" err="1"/>
              <a:t>Rangsang</a:t>
            </a:r>
            <a:r>
              <a:rPr lang="en-US" sz="2600" dirty="0"/>
              <a:t> </a:t>
            </a:r>
            <a:r>
              <a:rPr lang="en-US" sz="2600" dirty="0" err="1"/>
              <a:t>berupa</a:t>
            </a:r>
            <a:r>
              <a:rPr lang="en-US" sz="2600" dirty="0"/>
              <a:t> </a:t>
            </a:r>
            <a:r>
              <a:rPr lang="en-US" sz="2600" dirty="0" err="1"/>
              <a:t>pukulan</a:t>
            </a:r>
            <a:r>
              <a:rPr lang="en-US" sz="2600" dirty="0"/>
              <a:t>, </a:t>
            </a:r>
            <a:r>
              <a:rPr lang="en-US" sz="2600" dirty="0" err="1"/>
              <a:t>kita</a:t>
            </a:r>
            <a:r>
              <a:rPr lang="en-US" sz="2600" dirty="0"/>
              <a:t> </a:t>
            </a:r>
            <a:r>
              <a:rPr lang="en-US" sz="2600" dirty="0" err="1"/>
              <a:t>akan</a:t>
            </a:r>
            <a:r>
              <a:rPr lang="en-US" sz="2600" dirty="0"/>
              <a:t> </a:t>
            </a:r>
            <a:r>
              <a:rPr lang="en-US" sz="2600" dirty="0" err="1"/>
              <a:t>ttp</a:t>
            </a:r>
            <a:r>
              <a:rPr lang="en-US" sz="2600" dirty="0"/>
              <a:t> </a:t>
            </a:r>
            <a:r>
              <a:rPr lang="en-US" sz="2600" dirty="0" err="1"/>
              <a:t>melihat</a:t>
            </a:r>
            <a:r>
              <a:rPr lang="en-US" sz="2600" dirty="0"/>
              <a:t> </a:t>
            </a:r>
            <a:r>
              <a:rPr lang="en-US" sz="2600" dirty="0" err="1"/>
              <a:t>cahaya</a:t>
            </a:r>
            <a:r>
              <a:rPr lang="en-US" sz="2600" dirty="0"/>
              <a:t> (</a:t>
            </a:r>
            <a:r>
              <a:rPr lang="en-US" sz="2600" dirty="0" err="1"/>
              <a:t>berkunang-kunang</a:t>
            </a:r>
            <a:r>
              <a:rPr lang="en-US" sz="2600" dirty="0"/>
              <a:t>) </a:t>
            </a:r>
            <a:r>
              <a:rPr lang="en-US" sz="2600" dirty="0" err="1"/>
              <a:t>Telinga</a:t>
            </a:r>
            <a:r>
              <a:rPr lang="en-US" sz="2600" dirty="0"/>
              <a:t> : </a:t>
            </a:r>
            <a:r>
              <a:rPr lang="en-US" sz="2600" dirty="0" err="1"/>
              <a:t>Indera</a:t>
            </a:r>
            <a:r>
              <a:rPr lang="en-US" sz="2600" dirty="0"/>
              <a:t> </a:t>
            </a:r>
            <a:r>
              <a:rPr lang="en-US" sz="2600" dirty="0" err="1"/>
              <a:t>pendengaran</a:t>
            </a:r>
            <a:r>
              <a:rPr lang="en-US" sz="2600" dirty="0"/>
              <a:t>, </a:t>
            </a:r>
            <a:r>
              <a:rPr lang="en-US" sz="2600" dirty="0" err="1"/>
              <a:t>peka</a:t>
            </a:r>
            <a:r>
              <a:rPr lang="en-US" sz="2600" dirty="0"/>
              <a:t> </a:t>
            </a:r>
            <a:r>
              <a:rPr lang="en-US" sz="2600" dirty="0" err="1"/>
              <a:t>terhadap</a:t>
            </a:r>
            <a:r>
              <a:rPr lang="en-US" sz="2600" dirty="0"/>
              <a:t> </a:t>
            </a:r>
            <a:r>
              <a:rPr lang="en-US" sz="2600" dirty="0" err="1"/>
              <a:t>suara</a:t>
            </a:r>
            <a:r>
              <a:rPr lang="en-US" sz="2600" dirty="0"/>
              <a:t>. </a:t>
            </a:r>
            <a:r>
              <a:rPr lang="en-US" sz="2600" dirty="0" err="1"/>
              <a:t>Rangsang</a:t>
            </a:r>
            <a:r>
              <a:rPr lang="en-US" sz="2600" dirty="0"/>
              <a:t> </a:t>
            </a:r>
            <a:r>
              <a:rPr lang="en-US" sz="2600" dirty="0" err="1"/>
              <a:t>berupa</a:t>
            </a:r>
            <a:r>
              <a:rPr lang="en-US" sz="2600" dirty="0"/>
              <a:t> </a:t>
            </a:r>
            <a:r>
              <a:rPr lang="en-US" sz="2600" dirty="0" err="1"/>
              <a:t>pukulan</a:t>
            </a:r>
            <a:r>
              <a:rPr lang="en-US" sz="2600" dirty="0"/>
              <a:t> </a:t>
            </a:r>
            <a:r>
              <a:rPr lang="en-US" sz="2600" dirty="0" err="1"/>
              <a:t>juga</a:t>
            </a:r>
            <a:r>
              <a:rPr lang="en-US" sz="2600" dirty="0"/>
              <a:t> </a:t>
            </a:r>
            <a:r>
              <a:rPr lang="en-US" sz="2600" dirty="0" err="1"/>
              <a:t>akan</a:t>
            </a:r>
            <a:r>
              <a:rPr lang="en-US" sz="2600" dirty="0"/>
              <a:t> </a:t>
            </a:r>
            <a:r>
              <a:rPr lang="en-US" sz="2600" dirty="0" err="1"/>
              <a:t>menimbulkan</a:t>
            </a:r>
            <a:r>
              <a:rPr lang="en-US" sz="2600" dirty="0"/>
              <a:t> </a:t>
            </a:r>
            <a:r>
              <a:rPr lang="en-US" sz="2600" dirty="0" err="1"/>
              <a:t>suara</a:t>
            </a:r>
            <a:r>
              <a:rPr lang="en-US" sz="2600" dirty="0"/>
              <a:t> (</a:t>
            </a:r>
            <a:r>
              <a:rPr lang="en-US" sz="2600" dirty="0" err="1"/>
              <a:t>mendengung</a:t>
            </a:r>
            <a:r>
              <a:rPr lang="en-US" sz="2600" dirty="0"/>
              <a:t>)</a:t>
            </a:r>
          </a:p>
        </p:txBody>
      </p:sp>
      <p:pic>
        <p:nvPicPr>
          <p:cNvPr id="4098" name="Picture 2" descr="Johannes Peter Müller - CHIC">
            <a:extLst>
              <a:ext uri="{FF2B5EF4-FFF2-40B4-BE49-F238E27FC236}">
                <a16:creationId xmlns:a16="http://schemas.microsoft.com/office/drawing/2014/main" id="{1D67C7D6-49D1-4688-814A-8C10EA54B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948" y="2004795"/>
            <a:ext cx="1875308" cy="171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76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8640960" cy="449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5. </a:t>
            </a:r>
            <a:r>
              <a:rPr lang="en-US" b="1" dirty="0">
                <a:hlinkClick r:id="rId2"/>
              </a:rPr>
              <a:t>Paul </a:t>
            </a:r>
            <a:r>
              <a:rPr lang="en-US" b="1" dirty="0" err="1">
                <a:hlinkClick r:id="rId2"/>
              </a:rPr>
              <a:t>Broca</a:t>
            </a:r>
            <a:r>
              <a:rPr lang="en-US" b="1" dirty="0">
                <a:hlinkClick r:id="rId2"/>
              </a:rPr>
              <a:t> (1824-1880) •</a:t>
            </a:r>
            <a:r>
              <a:rPr lang="en-US" dirty="0"/>
              <a:t> 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dokter</a:t>
            </a:r>
            <a:r>
              <a:rPr lang="en-US" dirty="0"/>
              <a:t> </a:t>
            </a:r>
            <a:r>
              <a:rPr lang="en-US" dirty="0" err="1"/>
              <a:t>berkebangsaan</a:t>
            </a:r>
            <a:r>
              <a:rPr lang="en-US" dirty="0"/>
              <a:t> </a:t>
            </a:r>
            <a:r>
              <a:rPr lang="en-US" dirty="0" err="1"/>
              <a:t>Jerman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Terkenal</a:t>
            </a:r>
            <a:r>
              <a:rPr lang="en-US" dirty="0"/>
              <a:t> </a:t>
            </a:r>
            <a:r>
              <a:rPr lang="en-US" dirty="0" err="1"/>
              <a:t>dgn</a:t>
            </a:r>
            <a:r>
              <a:rPr lang="en-US" dirty="0"/>
              <a:t> </a:t>
            </a:r>
            <a:r>
              <a:rPr lang="en-US" dirty="0" err="1"/>
              <a:t>penemuannya</a:t>
            </a:r>
            <a:r>
              <a:rPr lang="en-US" dirty="0"/>
              <a:t>: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bicara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di </a:t>
            </a:r>
            <a:r>
              <a:rPr lang="en-US" dirty="0" err="1"/>
              <a:t>otak</a:t>
            </a:r>
            <a:r>
              <a:rPr lang="en-US" dirty="0"/>
              <a:t> (Pusat Broca)</a:t>
            </a:r>
          </a:p>
          <a:p>
            <a:r>
              <a:rPr lang="en-US" dirty="0" err="1"/>
              <a:t>Broca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otopsi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jenazah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menderita</a:t>
            </a:r>
            <a:r>
              <a:rPr lang="en-US" dirty="0"/>
              <a:t> Aphasia (</a:t>
            </a:r>
            <a:r>
              <a:rPr lang="en-US" dirty="0" err="1"/>
              <a:t>tdk</a:t>
            </a:r>
            <a:r>
              <a:rPr lang="en-US" dirty="0"/>
              <a:t> </a:t>
            </a:r>
            <a:r>
              <a:rPr lang="en-US" dirty="0" err="1"/>
              <a:t>bs</a:t>
            </a:r>
            <a:r>
              <a:rPr lang="en-US" dirty="0"/>
              <a:t> </a:t>
            </a:r>
            <a:r>
              <a:rPr lang="en-US" dirty="0" err="1"/>
              <a:t>berbicara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ditemukan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kelainan</a:t>
            </a:r>
            <a:r>
              <a:rPr lang="en-US" dirty="0"/>
              <a:t> di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di frontal </a:t>
            </a:r>
            <a:r>
              <a:rPr lang="en-US" dirty="0" err="1"/>
              <a:t>convultion</a:t>
            </a:r>
            <a:r>
              <a:rPr lang="en-US" dirty="0"/>
              <a:t> (</a:t>
            </a:r>
            <a:r>
              <a:rPr lang="en-US" dirty="0" err="1"/>
              <a:t>benjolan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)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ketiga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cerebral hemisphere (</a:t>
            </a:r>
            <a:r>
              <a:rPr lang="en-US" dirty="0" err="1"/>
              <a:t>belahan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) </a:t>
            </a:r>
            <a:r>
              <a:rPr lang="en-US" dirty="0" err="1"/>
              <a:t>sebelah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. </a:t>
            </a:r>
            <a:r>
              <a:rPr lang="en-US" dirty="0" err="1"/>
              <a:t>Lokasi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bicara</a:t>
            </a:r>
            <a:endParaRPr lang="en-US" dirty="0"/>
          </a:p>
        </p:txBody>
      </p:sp>
      <p:pic>
        <p:nvPicPr>
          <p:cNvPr id="5122" name="Picture 2" descr="Paul Broca | Neurology, Anthropology ...">
            <a:extLst>
              <a:ext uri="{FF2B5EF4-FFF2-40B4-BE49-F238E27FC236}">
                <a16:creationId xmlns:a16="http://schemas.microsoft.com/office/drawing/2014/main" id="{4BE013D3-C7D0-4A50-BDCA-9BF73105E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328" y="1605568"/>
            <a:ext cx="1606832" cy="202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945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6. G. Fritsch &amp; </a:t>
            </a:r>
            <a:r>
              <a:rPr lang="en-US" sz="2400" dirty="0" err="1"/>
              <a:t>E.Hitzig</a:t>
            </a:r>
            <a:r>
              <a:rPr lang="en-US" sz="2400" dirty="0"/>
              <a:t> (1838-1907)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err="1"/>
              <a:t>Keduanya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r>
              <a:rPr lang="en-US" sz="2400" dirty="0"/>
              <a:t> </a:t>
            </a:r>
            <a:r>
              <a:rPr lang="en-US" sz="2400" dirty="0" err="1"/>
              <a:t>bersama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menemukan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cortex </a:t>
            </a:r>
            <a:r>
              <a:rPr lang="en-US" sz="2400" dirty="0" err="1"/>
              <a:t>cerebri</a:t>
            </a:r>
            <a:r>
              <a:rPr lang="en-US" sz="2400" dirty="0"/>
              <a:t> (</a:t>
            </a:r>
            <a:r>
              <a:rPr lang="en-US" sz="2400" dirty="0" err="1"/>
              <a:t>kulit</a:t>
            </a:r>
            <a:r>
              <a:rPr lang="en-US" sz="2400" dirty="0"/>
              <a:t> </a:t>
            </a:r>
            <a:r>
              <a:rPr lang="en-US" sz="2400" dirty="0" err="1"/>
              <a:t>otak</a:t>
            </a:r>
            <a:r>
              <a:rPr lang="en-US" sz="2400" dirty="0"/>
              <a:t>) </a:t>
            </a:r>
            <a:r>
              <a:rPr lang="en-US" sz="2400" dirty="0" err="1"/>
              <a:t>terbagi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2 </a:t>
            </a:r>
            <a:r>
              <a:rPr lang="en-US" sz="2400" dirty="0" err="1"/>
              <a:t>wilayah</a:t>
            </a:r>
            <a:r>
              <a:rPr lang="en-US" sz="2400" dirty="0"/>
              <a:t>: </a:t>
            </a:r>
          </a:p>
          <a:p>
            <a:pPr marL="0" indent="0">
              <a:buNone/>
            </a:pPr>
            <a:r>
              <a:rPr lang="en-US" sz="2400" dirty="0"/>
              <a:t>   - </a:t>
            </a:r>
            <a:r>
              <a:rPr lang="en-US" sz="2400" dirty="0" err="1"/>
              <a:t>Gyrus</a:t>
            </a:r>
            <a:r>
              <a:rPr lang="en-US" sz="2400" dirty="0"/>
              <a:t> </a:t>
            </a:r>
            <a:r>
              <a:rPr lang="en-US" sz="2400" dirty="0" err="1"/>
              <a:t>centralis</a:t>
            </a:r>
            <a:r>
              <a:rPr lang="en-US" sz="2400" dirty="0"/>
              <a:t> posterior area </a:t>
            </a:r>
            <a:r>
              <a:rPr lang="en-US" sz="2400" dirty="0" err="1"/>
              <a:t>sensoris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/>
              <a:t>   - </a:t>
            </a:r>
            <a:r>
              <a:rPr lang="en-US" sz="2400" dirty="0" err="1"/>
              <a:t>Gyrus</a:t>
            </a:r>
            <a:r>
              <a:rPr lang="en-US" sz="2400" dirty="0"/>
              <a:t> </a:t>
            </a:r>
            <a:r>
              <a:rPr lang="en-US" sz="2400" dirty="0" err="1"/>
              <a:t>centralis</a:t>
            </a:r>
            <a:r>
              <a:rPr lang="en-US" sz="2400" dirty="0"/>
              <a:t> anterior area </a:t>
            </a:r>
            <a:r>
              <a:rPr lang="en-US" sz="2400" dirty="0" err="1"/>
              <a:t>motoris</a:t>
            </a:r>
            <a:r>
              <a:rPr lang="en-US" sz="2400" dirty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err="1"/>
              <a:t>Kedua</a:t>
            </a:r>
            <a:r>
              <a:rPr lang="en-US" sz="2400" dirty="0"/>
              <a:t> </a:t>
            </a:r>
            <a:r>
              <a:rPr lang="en-US" sz="2400" dirty="0" err="1"/>
              <a:t>wilayah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dipisahkan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lekukan</a:t>
            </a:r>
            <a:r>
              <a:rPr lang="en-US" sz="2400" dirty="0"/>
              <a:t> </a:t>
            </a:r>
            <a:r>
              <a:rPr lang="en-US" sz="2400" dirty="0" err="1"/>
              <a:t>yg</a:t>
            </a:r>
            <a:r>
              <a:rPr lang="en-US" sz="2400" dirty="0"/>
              <a:t> </a:t>
            </a:r>
            <a:r>
              <a:rPr lang="en-US" sz="2400" dirty="0" err="1"/>
              <a:t>memanjang</a:t>
            </a:r>
            <a:r>
              <a:rPr lang="en-US" sz="2400" dirty="0"/>
              <a:t> </a:t>
            </a:r>
            <a:r>
              <a:rPr lang="en-US" sz="2400" dirty="0" err="1"/>
              <a:t>yg</a:t>
            </a:r>
            <a:r>
              <a:rPr lang="en-US" sz="2400" dirty="0"/>
              <a:t> </a:t>
            </a:r>
            <a:r>
              <a:rPr lang="en-US" sz="2400" dirty="0" err="1"/>
              <a:t>disebut</a:t>
            </a:r>
            <a:r>
              <a:rPr lang="en-US" sz="2400" dirty="0"/>
              <a:t> </a:t>
            </a:r>
            <a:r>
              <a:rPr lang="en-US" sz="2400" dirty="0" err="1"/>
              <a:t>dgn</a:t>
            </a:r>
            <a:r>
              <a:rPr lang="en-US" sz="2400" dirty="0"/>
              <a:t> sulcus </a:t>
            </a:r>
            <a:r>
              <a:rPr lang="en-US" sz="2400" dirty="0" err="1"/>
              <a:t>sentralis</a:t>
            </a:r>
            <a:r>
              <a:rPr lang="en-US" sz="2400" dirty="0"/>
              <a:t> </a:t>
            </a:r>
            <a:r>
              <a:rPr lang="en-US" sz="2400" dirty="0" err="1"/>
              <a:t>Rolandi</a:t>
            </a:r>
            <a:endParaRPr lang="en-US" sz="2400" dirty="0"/>
          </a:p>
        </p:txBody>
      </p:sp>
      <p:pic>
        <p:nvPicPr>
          <p:cNvPr id="6146" name="Picture 2" descr="Systems Neuroscience Pt. 1: A Brief History of (Almost) Everything | by  Alexander Chow | Geek Culture | Medium">
            <a:extLst>
              <a:ext uri="{FF2B5EF4-FFF2-40B4-BE49-F238E27FC236}">
                <a16:creationId xmlns:a16="http://schemas.microsoft.com/office/drawing/2014/main" id="{D7FCBAF5-74B9-4E0D-B415-86B0FD021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42757"/>
            <a:ext cx="3082167" cy="231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298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7. </a:t>
            </a:r>
            <a:r>
              <a:rPr lang="en-US" b="1" dirty="0">
                <a:hlinkClick r:id="rId2"/>
              </a:rPr>
              <a:t>Gustav Theodor Fechner</a:t>
            </a:r>
            <a:r>
              <a:rPr lang="en-US" dirty="0"/>
              <a:t> (18011887) 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Digolongkan</a:t>
            </a:r>
            <a:r>
              <a:rPr lang="en-US" dirty="0"/>
              <a:t> </a:t>
            </a:r>
            <a:r>
              <a:rPr lang="en-US" dirty="0" err="1"/>
              <a:t>dlm</a:t>
            </a:r>
            <a:r>
              <a:rPr lang="en-US" dirty="0"/>
              <a:t> </a:t>
            </a:r>
            <a:r>
              <a:rPr lang="en-US" dirty="0" err="1"/>
              <a:t>psychophy-sician</a:t>
            </a:r>
            <a:r>
              <a:rPr lang="en-US" dirty="0"/>
              <a:t> (</a:t>
            </a:r>
            <a:r>
              <a:rPr lang="en-US" dirty="0" err="1"/>
              <a:t>dokter-jiwa</a:t>
            </a:r>
            <a:r>
              <a:rPr lang="en-US" dirty="0"/>
              <a:t>) </a:t>
            </a:r>
          </a:p>
          <a:p>
            <a:pPr marL="274638" indent="0">
              <a:buNone/>
            </a:pP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kecintaannya</a:t>
            </a:r>
            <a:r>
              <a:rPr lang="en-US" dirty="0"/>
              <a:t> </a:t>
            </a:r>
            <a:r>
              <a:rPr lang="en-US" dirty="0" err="1"/>
              <a:t>thd</a:t>
            </a:r>
            <a:r>
              <a:rPr lang="en-US" dirty="0"/>
              <a:t> </a:t>
            </a:r>
            <a:r>
              <a:rPr lang="en-US" dirty="0" err="1"/>
              <a:t>filsafat</a:t>
            </a:r>
            <a:r>
              <a:rPr lang="en-US" dirty="0"/>
              <a:t>, </a:t>
            </a:r>
            <a:r>
              <a:rPr lang="en-US" dirty="0" err="1"/>
              <a:t>seni</a:t>
            </a:r>
            <a:r>
              <a:rPr lang="en-US" dirty="0"/>
              <a:t> dan sastra  </a:t>
            </a:r>
          </a:p>
          <a:p>
            <a:pPr marL="274638" indent="0">
              <a:buNone/>
            </a:pPr>
            <a:r>
              <a:rPr lang="en-US" dirty="0" err="1"/>
              <a:t>tdk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gejala2 </a:t>
            </a:r>
            <a:r>
              <a:rPr lang="en-US" dirty="0" err="1"/>
              <a:t>badaniah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pula gejala2 </a:t>
            </a:r>
            <a:r>
              <a:rPr lang="en-US" dirty="0" err="1"/>
              <a:t>kejiwaan</a:t>
            </a:r>
            <a:r>
              <a:rPr lang="en-US" dirty="0"/>
              <a:t> </a:t>
            </a:r>
          </a:p>
          <a:p>
            <a:r>
              <a:rPr lang="en-US" dirty="0" err="1"/>
              <a:t>Eksperimen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penginderaan</a:t>
            </a:r>
            <a:r>
              <a:rPr lang="en-US" dirty="0"/>
              <a:t>,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di </a:t>
            </a:r>
            <a:r>
              <a:rPr lang="en-US" dirty="0" err="1"/>
              <a:t>ukur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.</a:t>
            </a:r>
          </a:p>
          <a:p>
            <a:r>
              <a:rPr lang="en-US" dirty="0"/>
              <a:t>Kita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kenaikan</a:t>
            </a:r>
            <a:r>
              <a:rPr lang="en-US" dirty="0"/>
              <a:t> </a:t>
            </a:r>
            <a:r>
              <a:rPr lang="en-US" dirty="0" err="1"/>
              <a:t>penginderaan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kenaikan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rangsang</a:t>
            </a:r>
            <a:r>
              <a:rPr lang="en-US" dirty="0"/>
              <a:t>, </a:t>
            </a:r>
            <a:r>
              <a:rPr lang="en-US" dirty="0" err="1"/>
              <a:t>inilah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Fechner</a:t>
            </a:r>
          </a:p>
        </p:txBody>
      </p:sp>
      <p:pic>
        <p:nvPicPr>
          <p:cNvPr id="7170" name="Picture 2" descr="Gustav Fechner - Wikipedia">
            <a:extLst>
              <a:ext uri="{FF2B5EF4-FFF2-40B4-BE49-F238E27FC236}">
                <a16:creationId xmlns:a16="http://schemas.microsoft.com/office/drawing/2014/main" id="{344C47D8-1FD5-4768-9DD7-000ABB8DB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225" y="4725144"/>
            <a:ext cx="1499911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856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423848" cy="4495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8. </a:t>
            </a:r>
            <a:r>
              <a:rPr lang="en-US" b="1" dirty="0">
                <a:hlinkClick r:id="rId2"/>
              </a:rPr>
              <a:t>Herman Ludwig Ferdinand</a:t>
            </a:r>
            <a:r>
              <a:rPr lang="en-US" dirty="0"/>
              <a:t> Von Helmholtz (1821-1894) 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Pandangan</a:t>
            </a:r>
            <a:r>
              <a:rPr lang="en-US" dirty="0"/>
              <a:t> Helmholtz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r>
              <a:rPr lang="en-US" dirty="0"/>
              <a:t> </a:t>
            </a:r>
            <a:r>
              <a:rPr lang="en-US" dirty="0" err="1"/>
              <a:t>adl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.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itulah</a:t>
            </a:r>
            <a:r>
              <a:rPr lang="en-US" dirty="0"/>
              <a:t> </a:t>
            </a:r>
            <a:r>
              <a:rPr lang="en-US" dirty="0" err="1"/>
              <a:t>menurutnya</a:t>
            </a:r>
            <a:r>
              <a:rPr lang="en-US" dirty="0"/>
              <a:t>, </a:t>
            </a:r>
            <a:r>
              <a:rPr lang="en-US" dirty="0" err="1"/>
              <a:t>gejala-gekala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diterangkan</a:t>
            </a:r>
            <a:r>
              <a:rPr lang="en-US" dirty="0"/>
              <a:t> </a:t>
            </a:r>
            <a:r>
              <a:rPr lang="en-US" dirty="0" err="1"/>
              <a:t>dgn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fisika</a:t>
            </a:r>
            <a:r>
              <a:rPr lang="en-US" dirty="0"/>
              <a:t> </a:t>
            </a:r>
            <a:r>
              <a:rPr lang="en-US" dirty="0" err="1"/>
              <a:t>teorinya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didasari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teori-teori</a:t>
            </a:r>
            <a:r>
              <a:rPr lang="en-US" dirty="0"/>
              <a:t> </a:t>
            </a:r>
            <a:r>
              <a:rPr lang="en-US" dirty="0" err="1"/>
              <a:t>fisika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spesifik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tertentu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(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indera</a:t>
            </a:r>
            <a:r>
              <a:rPr lang="en-US" dirty="0"/>
              <a:t>) </a:t>
            </a:r>
          </a:p>
        </p:txBody>
      </p:sp>
      <p:pic>
        <p:nvPicPr>
          <p:cNvPr id="8194" name="Picture 2" descr="Hermann Ludwig Ferdinand Helmholtz (1821 – 1894) | GPET Física">
            <a:extLst>
              <a:ext uri="{FF2B5EF4-FFF2-40B4-BE49-F238E27FC236}">
                <a16:creationId xmlns:a16="http://schemas.microsoft.com/office/drawing/2014/main" id="{E4E16CA0-04A5-42F7-890E-B62B37B48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246" y="4338569"/>
            <a:ext cx="1844802" cy="228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2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9. </a:t>
            </a:r>
            <a:r>
              <a:rPr lang="en-US" b="1" dirty="0">
                <a:hlinkClick r:id="rId2"/>
              </a:rPr>
              <a:t>Sir Francis Galton</a:t>
            </a:r>
            <a:r>
              <a:rPr lang="en-US" dirty="0"/>
              <a:t> (1822-1911) 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,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studinya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penginderaan</a:t>
            </a:r>
            <a:r>
              <a:rPr lang="en-US" dirty="0"/>
              <a:t>, </a:t>
            </a:r>
            <a:r>
              <a:rPr lang="en-US" dirty="0" err="1"/>
              <a:t>ingatan</a:t>
            </a:r>
            <a:r>
              <a:rPr lang="en-US" dirty="0"/>
              <a:t>, </a:t>
            </a:r>
            <a:r>
              <a:rPr lang="en-US" dirty="0" err="1"/>
              <a:t>asosiasi</a:t>
            </a:r>
            <a:r>
              <a:rPr lang="en-US" dirty="0"/>
              <a:t>, </a:t>
            </a:r>
            <a:r>
              <a:rPr lang="en-US" dirty="0" err="1"/>
              <a:t>imaginasi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bakat-bakat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psikometri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taraf</a:t>
            </a:r>
            <a:r>
              <a:rPr lang="en-US" dirty="0"/>
              <a:t> </a:t>
            </a:r>
            <a:r>
              <a:rPr lang="en-US" dirty="0" err="1"/>
              <a:t>intelegensi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psikotest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diciptakannya</a:t>
            </a:r>
            <a:r>
              <a:rPr lang="en-US" dirty="0"/>
              <a:t> </a:t>
            </a:r>
            <a:r>
              <a:rPr lang="en-US" dirty="0" err="1"/>
              <a:t>didasarkan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penginderaan</a:t>
            </a:r>
            <a:r>
              <a:rPr lang="en-US" dirty="0"/>
              <a:t> ,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orang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pandai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bodoh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dlm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penginderaannya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 </a:t>
            </a:r>
            <a:r>
              <a:rPr lang="en-US" b="1" dirty="0">
                <a:hlinkClick r:id="rId3"/>
              </a:rPr>
              <a:t>Sumbangan2 lain </a:t>
            </a:r>
            <a:r>
              <a:rPr lang="en-US" b="1" dirty="0" err="1">
                <a:hlinkClick r:id="rId3"/>
              </a:rPr>
              <a:t>dari</a:t>
            </a:r>
            <a:r>
              <a:rPr lang="en-US" dirty="0"/>
              <a:t> Galton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: 1.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kuesioner</a:t>
            </a:r>
            <a:r>
              <a:rPr lang="en-US" dirty="0"/>
              <a:t> </a:t>
            </a:r>
            <a:r>
              <a:rPr lang="en-US" dirty="0" err="1"/>
              <a:t>utk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kalinya</a:t>
            </a:r>
            <a:r>
              <a:rPr lang="en-US" dirty="0"/>
              <a:t> 2.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asosiasi</a:t>
            </a:r>
            <a:r>
              <a:rPr lang="en-US" dirty="0"/>
              <a:t> kata </a:t>
            </a:r>
            <a:r>
              <a:rPr lang="en-US" dirty="0" err="1"/>
              <a:t>utk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kepribadian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3. </a:t>
            </a:r>
            <a:r>
              <a:rPr lang="en-US" dirty="0" err="1"/>
              <a:t>Dlm</a:t>
            </a:r>
            <a:r>
              <a:rPr lang="en-US" dirty="0"/>
              <a:t> </a:t>
            </a:r>
            <a:r>
              <a:rPr lang="en-US" dirty="0" err="1"/>
              <a:t>statistik</a:t>
            </a:r>
            <a:r>
              <a:rPr lang="en-US" dirty="0"/>
              <a:t>, 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korelasi</a:t>
            </a:r>
            <a:r>
              <a:rPr lang="en-US" dirty="0"/>
              <a:t>,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penyebaran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normal. </a:t>
            </a:r>
            <a:r>
              <a:rPr lang="en-US" dirty="0" err="1"/>
              <a:t>Dikembagkan</a:t>
            </a:r>
            <a:r>
              <a:rPr lang="en-US" dirty="0"/>
              <a:t> oleh </a:t>
            </a:r>
            <a:r>
              <a:rPr lang="en-US" dirty="0" err="1"/>
              <a:t>muridnya</a:t>
            </a:r>
            <a:r>
              <a:rPr lang="en-US" dirty="0"/>
              <a:t> Pearson </a:t>
            </a:r>
          </a:p>
          <a:p>
            <a:pPr marL="0" indent="0">
              <a:buNone/>
            </a:pPr>
            <a:r>
              <a:rPr lang="en-US" dirty="0"/>
              <a:t>    4. </a:t>
            </a:r>
            <a:r>
              <a:rPr lang="en-US" dirty="0" err="1"/>
              <a:t>Mengemukakan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ciri-ciri</a:t>
            </a:r>
            <a:r>
              <a:rPr lang="en-US" dirty="0"/>
              <a:t> </a:t>
            </a:r>
            <a:r>
              <a:rPr lang="en-US" dirty="0" err="1"/>
              <a:t>psikologis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diturunkan</a:t>
            </a:r>
            <a:endParaRPr lang="en-US" dirty="0"/>
          </a:p>
        </p:txBody>
      </p:sp>
      <p:pic>
        <p:nvPicPr>
          <p:cNvPr id="9218" name="Picture 2" descr="Francis Galton - Wikipedia">
            <a:extLst>
              <a:ext uri="{FF2B5EF4-FFF2-40B4-BE49-F238E27FC236}">
                <a16:creationId xmlns:a16="http://schemas.microsoft.com/office/drawing/2014/main" id="{ACD0FFDE-18BE-4C75-86E6-FB3D9E5CB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65104"/>
            <a:ext cx="2111896" cy="211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705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10. </a:t>
            </a:r>
            <a:r>
              <a:rPr lang="en-US" b="1" dirty="0">
                <a:hlinkClick r:id="rId2"/>
              </a:rPr>
              <a:t>Emil </a:t>
            </a:r>
            <a:r>
              <a:rPr lang="en-US" b="1" dirty="0" err="1">
                <a:hlinkClick r:id="rId2"/>
              </a:rPr>
              <a:t>Kraepelin</a:t>
            </a:r>
            <a:r>
              <a:rPr lang="en-US" b="1" dirty="0">
                <a:hlinkClick r:id="rId2"/>
              </a:rPr>
              <a:t> (1856-1926) 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terkenal</a:t>
            </a:r>
            <a:r>
              <a:rPr lang="en-US" dirty="0"/>
              <a:t> </a:t>
            </a:r>
            <a:r>
              <a:rPr lang="en-US" dirty="0" err="1"/>
              <a:t>terutama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penggolongannya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kejiwaan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psikosis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Kraepelin</a:t>
            </a:r>
            <a:r>
              <a:rPr lang="en-US" dirty="0"/>
              <a:t> </a:t>
            </a:r>
            <a:r>
              <a:rPr lang="en-US" dirty="0" err="1"/>
              <a:t>membagi</a:t>
            </a:r>
            <a:r>
              <a:rPr lang="en-US" dirty="0"/>
              <a:t> </a:t>
            </a:r>
            <a:r>
              <a:rPr lang="en-US" dirty="0" err="1"/>
              <a:t>psikosis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2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dementia praecox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psikosis</a:t>
            </a:r>
            <a:r>
              <a:rPr lang="en-US" dirty="0"/>
              <a:t> </a:t>
            </a:r>
            <a:r>
              <a:rPr lang="en-US" dirty="0" err="1"/>
              <a:t>manisdepresif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Dementia praecox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premature dementia yang </a:t>
            </a:r>
            <a:r>
              <a:rPr lang="en-US" dirty="0" err="1"/>
              <a:t>merujuk</a:t>
            </a:r>
            <a:r>
              <a:rPr lang="en-US" dirty="0"/>
              <a:t> pada </a:t>
            </a:r>
            <a:r>
              <a:rPr lang="en-US" dirty="0" err="1"/>
              <a:t>sebuh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kronis</a:t>
            </a:r>
            <a:r>
              <a:rPr lang="en-US" dirty="0"/>
              <a:t> yang </a:t>
            </a:r>
            <a:r>
              <a:rPr lang="en-US" dirty="0" err="1"/>
              <a:t>ditandai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disintergrasi</a:t>
            </a:r>
            <a:r>
              <a:rPr lang="en-US" dirty="0"/>
              <a:t> </a:t>
            </a:r>
            <a:r>
              <a:rPr lang="en-US" dirty="0" err="1"/>
              <a:t>kognitif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,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pada </a:t>
            </a:r>
            <a:r>
              <a:rPr lang="en-US" dirty="0" err="1"/>
              <a:t>akhir</a:t>
            </a:r>
            <a:r>
              <a:rPr lang="en-US" dirty="0"/>
              <a:t> masa </a:t>
            </a:r>
            <a:r>
              <a:rPr lang="en-US" dirty="0" err="1"/>
              <a:t>remaja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masa </a:t>
            </a:r>
            <a:r>
              <a:rPr lang="en-US" dirty="0" err="1"/>
              <a:t>dewasa</a:t>
            </a:r>
            <a:endParaRPr lang="en-US" dirty="0"/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  <p:pic>
        <p:nvPicPr>
          <p:cNvPr id="10242" name="Picture 2" descr="Emil Kraepelin and His Contributions to Psychiatric Science">
            <a:extLst>
              <a:ext uri="{FF2B5EF4-FFF2-40B4-BE49-F238E27FC236}">
                <a16:creationId xmlns:a16="http://schemas.microsoft.com/office/drawing/2014/main" id="{83CA22BD-50D4-4930-A027-6B1FC1AAA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869160"/>
            <a:ext cx="1611790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517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err="1"/>
              <a:t>Gangguan</a:t>
            </a:r>
            <a:r>
              <a:rPr lang="en-US" b="1" dirty="0"/>
              <a:t> bipolar (</a:t>
            </a:r>
            <a:r>
              <a:rPr lang="en-US" b="1" dirty="0" err="1"/>
              <a:t>Gangguan</a:t>
            </a:r>
            <a:r>
              <a:rPr lang="en-US" b="1" dirty="0"/>
              <a:t> </a:t>
            </a:r>
            <a:r>
              <a:rPr lang="en-US" b="1" dirty="0" err="1"/>
              <a:t>Manik-Depresif</a:t>
            </a:r>
            <a:r>
              <a:rPr lang="en-US" b="1" dirty="0"/>
              <a:t>)</a:t>
            </a:r>
            <a:r>
              <a:rPr lang="en-US" dirty="0"/>
              <a:t> 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gangguan</a:t>
            </a:r>
            <a:r>
              <a:rPr lang="en-US" dirty="0"/>
              <a:t> mental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episodik</a:t>
            </a:r>
            <a:r>
              <a:rPr lang="en-US" dirty="0"/>
              <a:t>, yang </a:t>
            </a:r>
            <a:r>
              <a:rPr lang="en-US" dirty="0" err="1"/>
              <a:t>dialami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ditandai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suasana</a:t>
            </a:r>
            <a:r>
              <a:rPr lang="en-US" dirty="0"/>
              <a:t> </a:t>
            </a:r>
            <a:r>
              <a:rPr lang="en-US" dirty="0" err="1"/>
              <a:t>hati</a:t>
            </a:r>
            <a:r>
              <a:rPr lang="en-US" dirty="0"/>
              <a:t> (mood swings)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ekstrim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 </a:t>
            </a:r>
            <a:r>
              <a:rPr lang="en-US" b="1" dirty="0"/>
              <a:t>manic/mania (</a:t>
            </a:r>
            <a:r>
              <a:rPr lang="en-US" b="1" dirty="0" err="1"/>
              <a:t>senang</a:t>
            </a:r>
            <a:r>
              <a:rPr lang="en-US" b="1" dirty="0"/>
              <a:t> </a:t>
            </a:r>
            <a:r>
              <a:rPr lang="en-US" b="1" dirty="0" err="1"/>
              <a:t>sekali</a:t>
            </a:r>
            <a:r>
              <a:rPr lang="en-US" b="1" dirty="0"/>
              <a:t>)</a:t>
            </a:r>
            <a:r>
              <a:rPr lang="en-US" dirty="0"/>
              <a:t> </a:t>
            </a:r>
            <a:r>
              <a:rPr lang="en-US" dirty="0" err="1"/>
              <a:t>dan</a:t>
            </a:r>
            <a:r>
              <a:rPr lang="en-US" dirty="0"/>
              <a:t> </a:t>
            </a:r>
            <a:r>
              <a:rPr lang="en-US" b="1" dirty="0" err="1"/>
              <a:t>depresi</a:t>
            </a:r>
            <a:r>
              <a:rPr lang="en-US" b="1" dirty="0"/>
              <a:t> (</a:t>
            </a:r>
            <a:r>
              <a:rPr lang="en-US" b="1" dirty="0" err="1"/>
              <a:t>sedih</a:t>
            </a:r>
            <a:r>
              <a:rPr lang="en-US" b="1" dirty="0"/>
              <a:t> </a:t>
            </a:r>
            <a:r>
              <a:rPr lang="en-US" b="1" dirty="0" err="1"/>
              <a:t>sekali</a:t>
            </a:r>
            <a:r>
              <a:rPr lang="en-US" b="1" dirty="0"/>
              <a:t>)</a:t>
            </a:r>
            <a:r>
              <a:rPr lang="en-US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661363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 err="1"/>
              <a:t>Kejiwaan</a:t>
            </a:r>
            <a:r>
              <a:rPr lang="en-US" dirty="0"/>
              <a:t> </a:t>
            </a:r>
            <a:r>
              <a:rPr lang="en-US" dirty="0" err="1"/>
              <a:t>tidaklah</a:t>
            </a:r>
            <a:r>
              <a:rPr lang="en-US" dirty="0"/>
              <a:t> </a:t>
            </a:r>
            <a:r>
              <a:rPr lang="en-US" dirty="0" err="1"/>
              <a:t>terletak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, </a:t>
            </a:r>
            <a:r>
              <a:rPr lang="en-US" dirty="0" err="1"/>
              <a:t>melainkan</a:t>
            </a:r>
            <a:r>
              <a:rPr lang="en-US" dirty="0"/>
              <a:t> </a:t>
            </a:r>
            <a:r>
              <a:rPr lang="en-US" dirty="0" err="1"/>
              <a:t>disebabkan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ketubuhannya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kelainan</a:t>
            </a:r>
            <a:r>
              <a:rPr lang="en-US" dirty="0"/>
              <a:t> di </a:t>
            </a:r>
            <a:r>
              <a:rPr lang="en-US" dirty="0" err="1"/>
              <a:t>otak</a:t>
            </a:r>
            <a:r>
              <a:rPr lang="en-US" dirty="0"/>
              <a:t>, </a:t>
            </a:r>
            <a:r>
              <a:rPr lang="en-US" dirty="0" err="1"/>
              <a:t>kelainan</a:t>
            </a:r>
            <a:r>
              <a:rPr lang="en-US" dirty="0"/>
              <a:t> </a:t>
            </a:r>
            <a:r>
              <a:rPr lang="en-US" dirty="0" err="1"/>
              <a:t>metabolisme</a:t>
            </a:r>
            <a:r>
              <a:rPr lang="en-US" dirty="0"/>
              <a:t>, </a:t>
            </a: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kelenjar2 </a:t>
            </a:r>
            <a:r>
              <a:rPr lang="en-US" dirty="0" err="1"/>
              <a:t>atau</a:t>
            </a:r>
            <a:r>
              <a:rPr lang="en-US" dirty="0"/>
              <a:t> faktor2 </a:t>
            </a:r>
            <a:r>
              <a:rPr lang="en-US" dirty="0" err="1"/>
              <a:t>bawaan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b="1" dirty="0" err="1">
                <a:hlinkClick r:id="rId3"/>
              </a:rPr>
              <a:t>Merupakan</a:t>
            </a:r>
            <a:r>
              <a:rPr lang="en-US" b="1" dirty="0">
                <a:hlinkClick r:id="rId3"/>
              </a:rPr>
              <a:t> </a:t>
            </a:r>
            <a:r>
              <a:rPr lang="en-US" b="1" dirty="0" err="1">
                <a:hlinkClick r:id="rId3"/>
              </a:rPr>
              <a:t>tokoh</a:t>
            </a:r>
            <a:r>
              <a:rPr lang="en-US" dirty="0"/>
              <a:t> 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kali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psikiatri</a:t>
            </a:r>
            <a:r>
              <a:rPr lang="en-US" dirty="0"/>
              <a:t>.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utk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kelainan2 </a:t>
            </a:r>
            <a:r>
              <a:rPr lang="en-US" dirty="0" err="1"/>
              <a:t>kejiwaan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diciptakannya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dgn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Kraepelin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527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11. </a:t>
            </a:r>
            <a:r>
              <a:rPr lang="en-US" b="1" dirty="0">
                <a:hlinkClick r:id="rId2"/>
              </a:rPr>
              <a:t>Ernst </a:t>
            </a:r>
            <a:r>
              <a:rPr lang="en-US" b="1" dirty="0" err="1">
                <a:hlinkClick r:id="rId2"/>
              </a:rPr>
              <a:t>Kretschmer</a:t>
            </a:r>
            <a:r>
              <a:rPr lang="en-US" b="1" dirty="0">
                <a:hlinkClick r:id="rId2"/>
              </a:rPr>
              <a:t> (18881964)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Mengemukakan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tipologi</a:t>
            </a:r>
            <a:r>
              <a:rPr lang="en-US" dirty="0"/>
              <a:t> </a:t>
            </a:r>
            <a:r>
              <a:rPr lang="en-US" dirty="0" err="1"/>
              <a:t>bawaan</a:t>
            </a:r>
            <a:r>
              <a:rPr lang="en-US" dirty="0"/>
              <a:t>.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karakternya</a:t>
            </a:r>
            <a:r>
              <a:rPr lang="en-US" dirty="0"/>
              <a:t> (</a:t>
            </a:r>
            <a:r>
              <a:rPr lang="en-US" dirty="0" err="1"/>
              <a:t>penderita</a:t>
            </a:r>
            <a:r>
              <a:rPr lang="en-US" dirty="0"/>
              <a:t> </a:t>
            </a:r>
            <a:r>
              <a:rPr lang="en-US" dirty="0" err="1"/>
              <a:t>skizophrenia</a:t>
            </a:r>
            <a:r>
              <a:rPr lang="en-US" dirty="0"/>
              <a:t> </a:t>
            </a:r>
            <a:r>
              <a:rPr lang="en-US" dirty="0" err="1"/>
              <a:t>bertubuh</a:t>
            </a:r>
            <a:r>
              <a:rPr lang="en-US" dirty="0"/>
              <a:t> </a:t>
            </a:r>
            <a:r>
              <a:rPr lang="en-US" dirty="0" err="1"/>
              <a:t>kurus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(</a:t>
            </a:r>
            <a:r>
              <a:rPr lang="en-US" dirty="0" err="1"/>
              <a:t>asthenis</a:t>
            </a:r>
            <a:r>
              <a:rPr lang="en-US" dirty="0"/>
              <a:t>),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manis</a:t>
            </a:r>
            <a:r>
              <a:rPr lang="en-US" dirty="0"/>
              <a:t> </a:t>
            </a:r>
            <a:r>
              <a:rPr lang="en-US" dirty="0" err="1"/>
              <a:t>depresi</a:t>
            </a:r>
            <a:r>
              <a:rPr lang="en-US" dirty="0"/>
              <a:t> </a:t>
            </a:r>
            <a:r>
              <a:rPr lang="en-US" dirty="0" err="1"/>
              <a:t>bertubuh</a:t>
            </a:r>
            <a:r>
              <a:rPr lang="en-US" dirty="0"/>
              <a:t> </a:t>
            </a:r>
            <a:r>
              <a:rPr lang="en-US" dirty="0" err="1"/>
              <a:t>gemuk</a:t>
            </a:r>
            <a:r>
              <a:rPr lang="en-US" dirty="0"/>
              <a:t> (</a:t>
            </a:r>
            <a:r>
              <a:rPr lang="en-US" dirty="0" err="1"/>
              <a:t>piknis</a:t>
            </a:r>
            <a:r>
              <a:rPr lang="en-US" dirty="0"/>
              <a:t>), </a:t>
            </a:r>
            <a:r>
              <a:rPr lang="en-US" dirty="0" err="1"/>
              <a:t>penderita</a:t>
            </a:r>
            <a:r>
              <a:rPr lang="en-US" dirty="0"/>
              <a:t> </a:t>
            </a:r>
            <a:r>
              <a:rPr lang="en-US" dirty="0" err="1"/>
              <a:t>epilepsi</a:t>
            </a:r>
            <a:r>
              <a:rPr lang="en-US" dirty="0"/>
              <a:t> </a:t>
            </a:r>
            <a:r>
              <a:rPr lang="en-US" dirty="0" err="1"/>
              <a:t>bertubuh</a:t>
            </a:r>
            <a:r>
              <a:rPr lang="en-US" dirty="0"/>
              <a:t> </a:t>
            </a:r>
            <a:r>
              <a:rPr lang="en-US" dirty="0" err="1"/>
              <a:t>atletis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Karya2 </a:t>
            </a:r>
            <a:r>
              <a:rPr lang="en-US" dirty="0" err="1"/>
              <a:t>lainnya</a:t>
            </a:r>
            <a:r>
              <a:rPr lang="en-US" dirty="0"/>
              <a:t>: penelitian2 </a:t>
            </a:r>
            <a:r>
              <a:rPr lang="en-US" dirty="0" err="1"/>
              <a:t>ttg</a:t>
            </a:r>
            <a:r>
              <a:rPr lang="en-US" dirty="0"/>
              <a:t> </a:t>
            </a:r>
            <a:r>
              <a:rPr lang="en-US" dirty="0" err="1"/>
              <a:t>fisiologi</a:t>
            </a:r>
            <a:r>
              <a:rPr lang="en-US" dirty="0"/>
              <a:t> </a:t>
            </a:r>
            <a:r>
              <a:rPr lang="en-US" dirty="0" err="1"/>
              <a:t>pembawaan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, </a:t>
            </a:r>
            <a:r>
              <a:rPr lang="en-US" dirty="0" err="1"/>
              <a:t>psikopatologi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remaja</a:t>
            </a:r>
            <a:r>
              <a:rPr lang="en-US" dirty="0"/>
              <a:t>, metode2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dlm</a:t>
            </a:r>
            <a:r>
              <a:rPr lang="en-US" dirty="0"/>
              <a:t> </a:t>
            </a:r>
            <a:r>
              <a:rPr lang="en-US" dirty="0" err="1"/>
              <a:t>psikoterapi</a:t>
            </a:r>
            <a:r>
              <a:rPr lang="en-US" dirty="0"/>
              <a:t>, </a:t>
            </a:r>
            <a:r>
              <a:rPr lang="en-US" dirty="0" err="1"/>
              <a:t>hipnotisme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tingkah</a:t>
            </a:r>
            <a:r>
              <a:rPr lang="en-US" dirty="0"/>
              <a:t> </a:t>
            </a:r>
            <a:r>
              <a:rPr lang="en-US" dirty="0" err="1"/>
              <a:t>laku</a:t>
            </a:r>
            <a:r>
              <a:rPr lang="en-US" dirty="0"/>
              <a:t> </a:t>
            </a:r>
            <a:r>
              <a:rPr lang="en-US" dirty="0" err="1"/>
              <a:t>kriminil</a:t>
            </a:r>
            <a:endParaRPr lang="en-US" dirty="0"/>
          </a:p>
        </p:txBody>
      </p:sp>
      <p:pic>
        <p:nvPicPr>
          <p:cNvPr id="11266" name="Picture 2" descr="Ernst Kretschmer - Wikipedia">
            <a:extLst>
              <a:ext uri="{FF2B5EF4-FFF2-40B4-BE49-F238E27FC236}">
                <a16:creationId xmlns:a16="http://schemas.microsoft.com/office/drawing/2014/main" id="{9F7E38FB-BFB3-4529-8E58-47D6397D9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539875"/>
            <a:ext cx="1156767" cy="130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996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 </a:t>
            </a:r>
            <a:r>
              <a:rPr lang="en-US" b="1" dirty="0" err="1">
                <a:hlinkClick r:id="rId2"/>
              </a:rPr>
              <a:t>Beberapa</a:t>
            </a:r>
            <a:r>
              <a:rPr lang="en-US" b="1" dirty="0">
                <a:hlinkClick r:id="rId2"/>
              </a:rPr>
              <a:t> </a:t>
            </a:r>
            <a:r>
              <a:rPr lang="en-US" b="1" dirty="0" err="1">
                <a:hlinkClick r:id="rId2"/>
              </a:rPr>
              <a:t>tipe</a:t>
            </a:r>
            <a:r>
              <a:rPr lang="en-US" b="1" dirty="0">
                <a:hlinkClick r:id="rId2"/>
              </a:rPr>
              <a:t> </a:t>
            </a:r>
            <a:r>
              <a:rPr lang="en-US" b="1" dirty="0" err="1">
                <a:hlinkClick r:id="rId2"/>
              </a:rPr>
              <a:t>karakter</a:t>
            </a:r>
            <a:r>
              <a:rPr lang="en-US" dirty="0"/>
              <a:t> 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dgn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 1.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skizotim</a:t>
            </a:r>
            <a:r>
              <a:rPr lang="en-US" dirty="0"/>
              <a:t> : </a:t>
            </a:r>
            <a:r>
              <a:rPr lang="en-US" dirty="0" err="1"/>
              <a:t>berkarakter</a:t>
            </a:r>
            <a:r>
              <a:rPr lang="en-US" dirty="0"/>
              <a:t> </a:t>
            </a:r>
            <a:r>
              <a:rPr lang="en-US" dirty="0" err="1"/>
              <a:t>tertutup</a:t>
            </a:r>
            <a:r>
              <a:rPr lang="en-US" dirty="0"/>
              <a:t>, introvert,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berkarakter</a:t>
            </a:r>
            <a:r>
              <a:rPr lang="en-US" dirty="0"/>
              <a:t> </a:t>
            </a:r>
            <a:r>
              <a:rPr lang="en-US" dirty="0" err="1"/>
              <a:t>terpecah</a:t>
            </a:r>
            <a:r>
              <a:rPr lang="en-US" dirty="0"/>
              <a:t> </a:t>
            </a:r>
            <a:r>
              <a:rPr lang="en-US" dirty="0" err="1"/>
              <a:t>dsb</a:t>
            </a:r>
            <a:r>
              <a:rPr lang="en-US" dirty="0"/>
              <a:t>, </a:t>
            </a:r>
            <a:r>
              <a:rPr lang="en-US" dirty="0" err="1"/>
              <a:t>umumnya</a:t>
            </a:r>
            <a:r>
              <a:rPr lang="en-US" dirty="0"/>
              <a:t> org </a:t>
            </a:r>
            <a:r>
              <a:rPr lang="en-US" dirty="0" err="1"/>
              <a:t>yg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bertubuh</a:t>
            </a:r>
            <a:r>
              <a:rPr lang="en-US" dirty="0"/>
              <a:t> </a:t>
            </a:r>
            <a:r>
              <a:rPr lang="en-US" dirty="0" err="1"/>
              <a:t>asthenis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leptosom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2.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siklotim</a:t>
            </a:r>
            <a:r>
              <a:rPr lang="en-US" dirty="0"/>
              <a:t> : orang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berubah-rubah</a:t>
            </a:r>
            <a:r>
              <a:rPr lang="en-US" dirty="0"/>
              <a:t> </a:t>
            </a:r>
            <a:r>
              <a:rPr lang="en-US" dirty="0" err="1"/>
              <a:t>perasaan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emosinya</a:t>
            </a:r>
            <a:r>
              <a:rPr lang="en-US" dirty="0"/>
              <a:t>,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bertubuh</a:t>
            </a:r>
            <a:r>
              <a:rPr lang="en-US" dirty="0"/>
              <a:t> </a:t>
            </a:r>
            <a:r>
              <a:rPr lang="en-US" dirty="0" err="1"/>
              <a:t>piknis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3.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Viskus</a:t>
            </a:r>
            <a:r>
              <a:rPr lang="en-US" dirty="0"/>
              <a:t> : </a:t>
            </a:r>
            <a:r>
              <a:rPr lang="en-US" dirty="0" err="1"/>
              <a:t>bertemperamen</a:t>
            </a:r>
            <a:r>
              <a:rPr lang="en-US" dirty="0"/>
              <a:t> </a:t>
            </a:r>
            <a:r>
              <a:rPr lang="en-US" dirty="0" err="1"/>
              <a:t>lambat</a:t>
            </a:r>
            <a:r>
              <a:rPr lang="en-US" dirty="0"/>
              <a:t>, </a:t>
            </a:r>
            <a:r>
              <a:rPr lang="en-US" dirty="0" err="1"/>
              <a:t>hati-hati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bertubuh</a:t>
            </a:r>
            <a:r>
              <a:rPr lang="en-US" dirty="0"/>
              <a:t> </a:t>
            </a:r>
            <a:r>
              <a:rPr lang="en-US" dirty="0" err="1"/>
              <a:t>atletis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4. Orang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tdk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bertubuh</a:t>
            </a:r>
            <a:r>
              <a:rPr lang="en-US" dirty="0"/>
              <a:t> </a:t>
            </a:r>
            <a:r>
              <a:rPr lang="en-US" dirty="0" err="1"/>
              <a:t>displastis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410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213</TotalTime>
  <Words>1129</Words>
  <Application>Microsoft Office PowerPoint</Application>
  <PresentationFormat>On-screen Show (4:3)</PresentationFormat>
  <Paragraphs>103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Tw Cen MT</vt:lpstr>
      <vt:lpstr>Wingdings</vt:lpstr>
      <vt:lpstr>Wingdings 2</vt:lpstr>
      <vt:lpstr>Median</vt:lpstr>
      <vt:lpstr>Psikologi bagian dari Ilmu faal</vt:lpstr>
      <vt:lpstr>Psikologi bagian dari Ilmu faal</vt:lpstr>
      <vt:lpstr>Psikologi bagian dari Ilmu faal</vt:lpstr>
      <vt:lpstr>Psikologi bagian dari Ilmu faal</vt:lpstr>
      <vt:lpstr>Psikologi bagian dari Ilmu faal</vt:lpstr>
      <vt:lpstr>Psikologi bagian dari Ilmu faal</vt:lpstr>
      <vt:lpstr>Psikologi bagian dari Ilmu faal</vt:lpstr>
      <vt:lpstr>Psikologi bagian dari Ilmu faal</vt:lpstr>
      <vt:lpstr>Psikologi bagian dari Ilmu faal</vt:lpstr>
      <vt:lpstr>Psikologi bagian dari Ilmu faal</vt:lpstr>
      <vt:lpstr>Psikologi bagian dari Ilmu faal</vt:lpstr>
      <vt:lpstr>Psikologi bagian dari Ilmu faal</vt:lpstr>
      <vt:lpstr>Psikologi bagian dari Ilmu faal</vt:lpstr>
      <vt:lpstr>Psikologi bagian dari Ilmu faal</vt:lpstr>
      <vt:lpstr>Psikologi bagian dari Ilmu faal</vt:lpstr>
      <vt:lpstr>Psikologi bagian dari Ilmu faal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Psikologi bagian dari Ilmu faal</dc:title>
  <dc:creator>acer</dc:creator>
  <cp:lastModifiedBy>Hype GLK</cp:lastModifiedBy>
  <cp:revision>20</cp:revision>
  <dcterms:created xsi:type="dcterms:W3CDTF">2023-10-05T13:41:08Z</dcterms:created>
  <dcterms:modified xsi:type="dcterms:W3CDTF">2026-10-05T01:33:55Z</dcterms:modified>
</cp:coreProperties>
</file>